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27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ustom.xml" ContentType="application/vnd.openxmlformats-officedocument.custom-propertie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8"/>
  </p:notesMasterIdLst>
  <p:sldIdLst>
    <p:sldId id="256" r:id="rId5"/>
    <p:sldId id="282" r:id="rId6"/>
    <p:sldId id="283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6" r:id="rId24"/>
    <p:sldId id="305" r:id="rId25"/>
    <p:sldId id="307" r:id="rId26"/>
    <p:sldId id="308" r:id="rId27"/>
    <p:sldId id="309" r:id="rId28"/>
    <p:sldId id="310" r:id="rId29"/>
    <p:sldId id="311" r:id="rId30"/>
    <p:sldId id="312" r:id="rId31"/>
    <p:sldId id="313" r:id="rId32"/>
    <p:sldId id="314" r:id="rId33"/>
    <p:sldId id="315" r:id="rId34"/>
    <p:sldId id="317" r:id="rId35"/>
    <p:sldId id="318" r:id="rId36"/>
    <p:sldId id="320" r:id="rId3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267"/>
    <a:srgbClr val="FDEBC7"/>
    <a:srgbClr val="FCDEA2"/>
    <a:srgbClr val="FAC863"/>
    <a:srgbClr val="FAF6D8"/>
    <a:srgbClr val="95BBBA"/>
    <a:srgbClr val="330000"/>
    <a:srgbClr val="660000"/>
    <a:srgbClr val="990000"/>
    <a:srgbClr val="CC0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-658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media/image1.png>
</file>

<file path=ppt/media/image10.jpeg>
</file>

<file path=ppt/media/image13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2A6F2-B8E3-46E5-9966-EC5C71250C6C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81180-07F5-46B6-A691-30DB823FF179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972377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124777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2317726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974089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7131317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1951823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08306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592309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5465506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3778643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049259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02329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092378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8186703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0231384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5124265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4723063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7602510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0560016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0673209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6007770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29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63347324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30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159680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54406100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31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0496870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32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435916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33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65245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62498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300449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51355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2625517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285039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81180-07F5-46B6-A691-30DB823FF179}" type="slidenum">
              <a:rPr lang="es-ES" smtClean="0"/>
              <a:pPr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45913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73557D7-6FCA-0034-920A-8CB5FE2EA9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089F0AB7-375F-C843-393C-8BFA34CB97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3A117A97-5318-C5B2-B458-F2C2B0DC8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D43C1580-30F6-8C45-669A-DD82C9F33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B6B4179D-A0C0-05CC-B827-2A4F647CE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94238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BAA7FBB-EC80-3593-5F15-6953E4BB7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xmlns="" id="{F1402FB7-5B08-E0DD-E547-EFBEA35C10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5ED1D282-1778-EDEA-4943-485342CE2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7300F8FC-1CAF-16E3-4EDC-780BB6504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596AB8D5-D06D-8FE5-4D24-17971E1D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465395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xmlns="" id="{8369FB4E-FBA5-6184-56CD-9F520B3349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xmlns="" id="{7AA40EFA-20D6-85BE-A5BA-8622D62237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2E8E1A50-654A-06CD-2F8A-3CAC5E58B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B848FB79-4D71-B766-0884-C986829B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A206CA4D-D7F8-5169-169D-3341C7847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759191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FA60772-3DF2-F950-2B4C-0DA195D77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0290133C-258C-2913-2B2E-890EE520A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05D7D678-C601-8DF5-462D-D72C2BE3C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B2E21381-BF6B-4871-4E1B-786717A00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0102C97E-1B85-7D0E-7027-70EC0A1F9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760797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7952FF3-0432-49F4-F932-8459B065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368FFA59-2D74-BC5A-0855-4C9E3221B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ECE73572-2465-BA73-A08D-BD959BB7B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8CD83DDF-7808-5773-AC8D-10FB04DE9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6D54C0FA-3C18-D219-457B-DBE8337B6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337534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80D236E-7F08-640D-3086-EFA5BD28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12CB137F-815B-EC33-587E-2CE88F2B48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xmlns="" id="{1A9C095A-F0DE-9114-7A8F-4AA76E6CC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FBF0D934-E6BA-639B-A05B-EF033D3B7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0939E99D-3B2B-9D30-5399-604DD6E7E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21D7B4A5-5FF2-83BD-5C40-BC958DB70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117573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8BF09BE-23EA-B8EA-74EC-D9CF0C13F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B76ECF6B-BC79-9BBD-AB7D-9550873AB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xmlns="" id="{65ACDE1D-7723-215A-3F4D-441474C502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xmlns="" id="{ED598CC5-D87E-BFEB-673B-8468C18DE3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E78BB25-A633-AA5E-E0A9-69A483B9C2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xmlns="" id="{1029C491-58C9-CC2E-9399-4BA24D3BC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xmlns="" id="{107CBFA6-5E46-84DC-0196-8D83C983E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xmlns="" id="{7ABFADF2-889F-C310-2AEE-5FA4A50F3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8754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C209F09-661B-98A3-5E16-854DE1948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76E936C3-42F6-60B0-8DCF-F1A226D31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0D2D5674-E9D5-1BAD-AD0C-8E197A966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4E661A16-AB90-9B9F-1DC6-FCFEFE014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442891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xmlns="" id="{C3766ECD-DE44-84FF-5CDD-A6A6538F4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xmlns="" id="{F1C8DD32-8DD3-18EC-EA7E-E97487002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90CB8E6B-F6AB-BA3C-48E7-7EEACFD2E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857101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7A75E61-E444-569A-6C3E-5AE3DE741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xmlns="" id="{1144522C-93C6-EE61-7D54-4AAC8E781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0FB3FDEE-5CC6-0863-B9AC-14FDEE7A38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8EF53AD2-E671-9619-C242-7F34F5B8B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A6C9C389-2553-CB57-2282-28DD7AD96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DC666588-AA38-6CC5-6B15-B4E26DF96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88815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5386858-B85B-84DE-D844-0E846D040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xmlns="" id="{A76A8B4A-40CE-336E-4D70-A829CB7A13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36A674C7-C6B1-C8EE-2343-3FBD90581A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31AF6EC6-8830-2D4D-A833-C8641D78D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E5F1D468-ED31-C7A5-F69D-BC474B1A6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5689908A-A313-EA87-DAC7-5F1DD85B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241201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xmlns="" id="{290D5485-C71B-31ED-C780-04B19481E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2D76CE88-2D0A-9743-8708-728370356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7DBC60E4-73CC-9C68-934C-6CF3F95DD5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772C6F-72CF-437C-A6C2-0962C02E29B2}" type="datetimeFigureOut">
              <a:rPr lang="es-ES" smtClean="0"/>
              <a:pPr/>
              <a:t>17/10/2024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09BA7F1A-264A-94A4-DB96-48F8D3741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C7803B87-D4BA-CD0A-01A9-A29F82862A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2BCFF5-EE3C-4808-BB1C-8EC5A1BDD21A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150952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2000"/>
            <a:lum/>
          </a:blip>
          <a:srcRect/>
          <a:stretch>
            <a:fillRect l="5000" t="5000" r="5000" b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3ADA96F0-A4B6-A607-F745-65FCAEC57D24}"/>
              </a:ext>
            </a:extLst>
          </p:cNvPr>
          <p:cNvSpPr/>
          <p:nvPr/>
        </p:nvSpPr>
        <p:spPr>
          <a:xfrm>
            <a:off x="425886" y="5273457"/>
            <a:ext cx="663878" cy="638827"/>
          </a:xfrm>
          <a:prstGeom prst="rect">
            <a:avLst/>
          </a:prstGeom>
          <a:solidFill>
            <a:srgbClr val="FF9267"/>
          </a:solidFill>
          <a:ln>
            <a:solidFill>
              <a:srgbClr val="FF92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3929450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000" b="1" dirty="0"/>
              <a:t>PLANIFICACIÓN DE INTERFACES GRÁFICAS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4853682"/>
            <a:ext cx="11110452" cy="924232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000" b="1" dirty="0"/>
              <a:t>UNIDAD DIDÁCTICA 1 | DIW</a:t>
            </a:r>
          </a:p>
        </p:txBody>
      </p:sp>
      <p:cxnSp>
        <p:nvCxnSpPr>
          <p:cNvPr id="10" name="Conector recto 9">
            <a:extLst>
              <a:ext uri="{FF2B5EF4-FFF2-40B4-BE49-F238E27FC236}">
                <a16:creationId xmlns:a16="http://schemas.microsoft.com/office/drawing/2014/main" xmlns="" id="{F167EF62-1946-013E-1AC3-925888243901}"/>
              </a:ext>
            </a:extLst>
          </p:cNvPr>
          <p:cNvCxnSpPr/>
          <p:nvPr/>
        </p:nvCxnSpPr>
        <p:spPr>
          <a:xfrm>
            <a:off x="2642919" y="4833147"/>
            <a:ext cx="6906162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187827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Representa poder, atracción y energía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Intensifica el metabolismo del cuerpo siendo el color de la pasión, la sensualidad y la seducción</a:t>
            </a: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rgbClr val="C00000"/>
                </a:solidFill>
              </a:rPr>
              <a:t>ROJO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xmlns="" id="{29D23D26-4AA2-844A-C905-04665602D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920288" y="4209798"/>
            <a:ext cx="4351424" cy="244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704156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Para llamar la atención hacia algo o crear expectativa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Puede ser bueno para páginas de restaurantes, moda o deporte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no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utilizarlo en exceso. Demasiada emoción puede ser malo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se recomienda en artículos de lujo, elementos relacionados con la naturaleza o páginas profesionales</a:t>
            </a: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rgbClr val="C00000"/>
                </a:solidFill>
              </a:rPr>
              <a:t>ROJO</a:t>
            </a:r>
          </a:p>
        </p:txBody>
      </p:sp>
    </p:spTree>
    <p:extLst>
      <p:ext uri="{BB962C8B-B14F-4D97-AF65-F5344CB8AC3E}">
        <p14:creationId xmlns:p14="http://schemas.microsoft.com/office/powerpoint/2010/main" xmlns="" val="3800667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 asocia a la diversión, acción o alegría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Puede transmitir sentimientos negativos, como mentira o envidia</a:t>
            </a: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bg1"/>
                </a:solidFill>
              </a:rPr>
              <a:t>AMARILLO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xmlns="" id="{76F62A24-D533-7BAA-6D3C-9D7E70627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428997" y="3657099"/>
            <a:ext cx="5334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052978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 lnSpcReduction="10000"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Amarillo fuerte para animar las visitas o crear sensación de felicidad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Tonos más suaves para felicidad más calmada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Puede dar buenos resultados para botones de llamada a la acción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no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Puede saturar demasiado si se utiliza en exceso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Puede cansar la vista e incluso agresivo a nivel visual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bg1"/>
                </a:solidFill>
              </a:rPr>
              <a:t>AMARILLO</a:t>
            </a:r>
          </a:p>
        </p:txBody>
      </p:sp>
    </p:spTree>
    <p:extLst>
      <p:ext uri="{BB962C8B-B14F-4D97-AF65-F5344CB8AC3E}">
        <p14:creationId xmlns:p14="http://schemas.microsoft.com/office/powerpoint/2010/main" xmlns="" val="1763416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 el color más singular, extravagante y misterioso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Simboliza poder y lujo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También sexualidad</a:t>
            </a: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accent5">
                    <a:lumMod val="75000"/>
                  </a:schemeClr>
                </a:solidFill>
              </a:rPr>
              <a:t>MORADO O PÚRPURA</a:t>
            </a:r>
          </a:p>
        </p:txBody>
      </p:sp>
      <p:pic>
        <p:nvPicPr>
          <p:cNvPr id="5122" name="Picture 2" descr="▷Psicología del color violeta - GravStudio">
            <a:extLst>
              <a:ext uri="{FF2B5EF4-FFF2-40B4-BE49-F238E27FC236}">
                <a16:creationId xmlns:a16="http://schemas.microsoft.com/office/drawing/2014/main" xmlns="" id="{6356B2F6-29FC-D35C-52AB-A15B5FAFDA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33383" y="4558669"/>
            <a:ext cx="5656694" cy="186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3F5EA5A5-BC07-26E1-E58C-F0CE60704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7793" y="4414907"/>
            <a:ext cx="3150824" cy="215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11160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 lnSpcReduction="10000"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Tonos más oscuros para crear una sensación de lujo y riqueza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Tonos más claros para felicidad y romance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Productos de belleza, astrología, masaje, yoga, salud, espiritualidad y marcas femeninas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no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Puede ser relajante, mala opción para llamar la atención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Los tonos oscuros pueden hacer que la página se vea oscura y fría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accent5">
                    <a:lumMod val="75000"/>
                  </a:schemeClr>
                </a:solidFill>
              </a:rPr>
              <a:t>MORADO O PÚRPURA</a:t>
            </a:r>
          </a:p>
        </p:txBody>
      </p:sp>
    </p:spTree>
    <p:extLst>
      <p:ext uri="{BB962C8B-B14F-4D97-AF65-F5344CB8AC3E}">
        <p14:creationId xmlns:p14="http://schemas.microsoft.com/office/powerpoint/2010/main" xmlns="" val="3973708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 muchos casos se asocia a la muerte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También a la elegancia, la autoridad, la sobriedad, distinción y respeto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Netflix es un ejemplo donde predomina el negro</a:t>
            </a: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tx1"/>
                </a:solidFill>
              </a:rPr>
              <a:t>NEGRO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xmlns="" id="{0F80C551-371B-D0B2-D7C7-3BEA8DDA2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299281" y="4636168"/>
            <a:ext cx="3593432" cy="2021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613491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 lnSpcReduction="10000"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Según la combinación de colores, el negro puede ser elegante y tradicional, moderno o puntero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Sirve muy bien para productos de lujo, moda, marketing y cosméticos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no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Demasiado negro puede resultar molesto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 ocasiones, puede percibirse como amenazante o malvado, puede ser incómoda o asustada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tx1"/>
                </a:solidFill>
              </a:rPr>
              <a:t>NEGRO</a:t>
            </a:r>
          </a:p>
        </p:txBody>
      </p:sp>
    </p:spTree>
    <p:extLst>
      <p:ext uri="{BB962C8B-B14F-4D97-AF65-F5344CB8AC3E}">
        <p14:creationId xmlns:p14="http://schemas.microsoft.com/office/powerpoint/2010/main" xmlns="" val="5914387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Asociado a la pureza y a la simplicidad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También a la perfección, a la verdad, la razón. 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 mayoría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 diarios digitales lo usan</a:t>
            </a: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bg1"/>
                </a:solidFill>
              </a:rPr>
              <a:t>BLANCO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71C9C0E9-D573-4F46-11FC-80320482E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779" y="4374272"/>
            <a:ext cx="3348935" cy="246224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xmlns="" id="{D96E32FC-9DB8-036D-FDBA-8EF147F7B69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0200"/>
          <a:stretch/>
        </p:blipFill>
        <p:spPr>
          <a:xfrm>
            <a:off x="6096000" y="4273732"/>
            <a:ext cx="4712513" cy="23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981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 relaciona con médicos, enfermeros y dentistas. Ideal para webs de la industria de la salud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Funciona bien para páginas de tecnología y ciencias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Cuando se combina con negro, oro o plata puede emplearse para bienes de lujo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no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Depende de los colores que lo acompañan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bg1"/>
                </a:solidFill>
              </a:rPr>
              <a:t>BLANCO</a:t>
            </a:r>
          </a:p>
        </p:txBody>
      </p:sp>
    </p:spTree>
    <p:extLst>
      <p:ext uri="{BB962C8B-B14F-4D97-AF65-F5344CB8AC3E}">
        <p14:creationId xmlns:p14="http://schemas.microsoft.com/office/powerpoint/2010/main" xmlns="" val="2139407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 entornos digitales, los colores se forman a partir de tres básicos: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Otros colores destacados</a:t>
            </a: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BD8DF395-7B24-8D69-108E-B52EACA9D7FF}"/>
              </a:ext>
            </a:extLst>
          </p:cNvPr>
          <p:cNvSpPr/>
          <p:nvPr/>
        </p:nvSpPr>
        <p:spPr>
          <a:xfrm>
            <a:off x="898357" y="2614863"/>
            <a:ext cx="3154889" cy="11871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ROJO</a:t>
            </a:r>
          </a:p>
          <a:p>
            <a:pPr algn="ctr"/>
            <a:r>
              <a:rPr lang="es-ES" sz="2800" b="1" dirty="0"/>
              <a:t>#FF0000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xmlns="" id="{F745C079-8040-BB43-8A80-AA2A4C9BA98F}"/>
              </a:ext>
            </a:extLst>
          </p:cNvPr>
          <p:cNvSpPr/>
          <p:nvPr/>
        </p:nvSpPr>
        <p:spPr>
          <a:xfrm>
            <a:off x="8138752" y="2614863"/>
            <a:ext cx="3154889" cy="1187116"/>
          </a:xfrm>
          <a:prstGeom prst="rect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AZUL</a:t>
            </a:r>
          </a:p>
          <a:p>
            <a:pPr algn="ctr"/>
            <a:r>
              <a:rPr lang="es-ES" sz="2800" b="1" dirty="0"/>
              <a:t>#0000FF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2DAE236E-F4DB-8359-9A66-44D38E13EC40}"/>
              </a:ext>
            </a:extLst>
          </p:cNvPr>
          <p:cNvSpPr/>
          <p:nvPr/>
        </p:nvSpPr>
        <p:spPr>
          <a:xfrm>
            <a:off x="4518552" y="2630905"/>
            <a:ext cx="3154889" cy="1187116"/>
          </a:xfrm>
          <a:prstGeom prst="rect">
            <a:avLst/>
          </a:prstGeom>
          <a:solidFill>
            <a:srgbClr val="00FF00"/>
          </a:solidFill>
          <a:ln>
            <a:solidFill>
              <a:srgbClr val="00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VERDE</a:t>
            </a:r>
          </a:p>
          <a:p>
            <a:pPr algn="ctr"/>
            <a:r>
              <a:rPr lang="es-ES" sz="2800" b="1" dirty="0"/>
              <a:t>#00FF00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xmlns="" id="{470CFE92-72CE-2B60-1537-B39D0D0F3361}"/>
              </a:ext>
            </a:extLst>
          </p:cNvPr>
          <p:cNvSpPr/>
          <p:nvPr/>
        </p:nvSpPr>
        <p:spPr>
          <a:xfrm>
            <a:off x="898357" y="5082504"/>
            <a:ext cx="3154889" cy="1187116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BLANCO</a:t>
            </a:r>
          </a:p>
          <a:p>
            <a:pPr algn="ctr"/>
            <a:r>
              <a:rPr lang="es-ES" sz="28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#FFFFFF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xmlns="" id="{7E2B9E02-644F-E4F9-D6F7-4D15E73B241F}"/>
              </a:ext>
            </a:extLst>
          </p:cNvPr>
          <p:cNvSpPr/>
          <p:nvPr/>
        </p:nvSpPr>
        <p:spPr>
          <a:xfrm>
            <a:off x="8138752" y="5082504"/>
            <a:ext cx="3154889" cy="1187116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AMARILLO</a:t>
            </a:r>
          </a:p>
          <a:p>
            <a:pPr algn="ctr"/>
            <a:r>
              <a:rPr lang="es-E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#FFFF00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xmlns="" id="{C8535E1C-601C-69DF-0AEE-37436C234E70}"/>
              </a:ext>
            </a:extLst>
          </p:cNvPr>
          <p:cNvSpPr/>
          <p:nvPr/>
        </p:nvSpPr>
        <p:spPr>
          <a:xfrm>
            <a:off x="4518552" y="5098546"/>
            <a:ext cx="3154889" cy="1187116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NEGRO</a:t>
            </a:r>
          </a:p>
          <a:p>
            <a:pPr algn="ctr"/>
            <a:r>
              <a:rPr lang="es-ES" sz="2800" b="1" dirty="0"/>
              <a:t>#000000</a:t>
            </a:r>
          </a:p>
        </p:txBody>
      </p:sp>
    </p:spTree>
    <p:extLst>
      <p:ext uri="{BB962C8B-B14F-4D97-AF65-F5344CB8AC3E}">
        <p14:creationId xmlns:p14="http://schemas.microsoft.com/office/powerpoint/2010/main" xmlns="" val="597095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 un tipo genérico de fuente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Tipo de fuente más común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tienen remates en sus extremos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Crea efecto de modernidad, sobriedad, alegría y seguridad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Dificulta 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 lectura en textos largos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Destaca entre ellas </a:t>
            </a:r>
            <a:r>
              <a:rPr lang="es-E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Verdana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Arial o </a:t>
            </a:r>
            <a:r>
              <a:rPr lang="es-E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Helvetica</a:t>
            </a: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Adecuadas para mostrar texto en pantallas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SANS SERIF</a:t>
            </a:r>
            <a:endParaRPr lang="es-E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17805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Fuentes </a:t>
            </a:r>
            <a:r>
              <a:rPr lang="es-E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serif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 de adorno, tienen su origen en el pasado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Proporciona efecto de tranquilidad, autoridad, dignidad y firmeza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 se desea que los textos se puedan imprimir, este tipo es más adecuado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Son más legibles en documentos impresos y monótonas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Entre ellas se encuentra Times New </a:t>
            </a:r>
            <a:r>
              <a:rPr lang="es-ES" sz="3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Roman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 Courier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SERIF</a:t>
            </a:r>
            <a:endParaRPr lang="es-ES" sz="3200" b="1" dirty="0">
              <a:solidFill>
                <a:schemeClr val="bg1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C8E8D076-441B-0858-3FDD-366CCA980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9277" y="1239698"/>
            <a:ext cx="1873020" cy="131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50852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Menor longitud de línea 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mayor velocidad de lectura (periódicos)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Mayor longitud de línea 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 mayor longitud de un punto de fijación ocular al siguiente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Mayor longitud de salto  mayor inexactitud en la siguiente fijación y mayor dificultad de lectura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Recomendable: entre 60 y 70 caracteres por línea</a:t>
            </a: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ANCHO DE LÍNEA</a:t>
            </a:r>
            <a:endParaRPr lang="es-ES" sz="3200" b="1" dirty="0">
              <a:solidFill>
                <a:schemeClr val="bg1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02933B38-4ACB-71A6-BC3F-2D3F59C6CAC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544" r="3262" b="8530"/>
          <a:stretch/>
        </p:blipFill>
        <p:spPr>
          <a:xfrm>
            <a:off x="5475014" y="4840083"/>
            <a:ext cx="5521466" cy="183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9955182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 se trabaja sobre imágenes de fondo 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 Realizar el mensaje en blanco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Se ha de buscar el contraste de colores de fondo y texto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Si no hay contraste no hay legibilidad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COLOR Y CONTRASTE CON EL FONDO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xmlns="" id="{B65AB739-7413-7D9A-CC19-6B71519FC783}"/>
              </a:ext>
            </a:extLst>
          </p:cNvPr>
          <p:cNvSpPr/>
          <p:nvPr/>
        </p:nvSpPr>
        <p:spPr>
          <a:xfrm>
            <a:off x="1792703" y="4507831"/>
            <a:ext cx="8606590" cy="1427747"/>
          </a:xfrm>
          <a:prstGeom prst="rect">
            <a:avLst/>
          </a:prstGeom>
          <a:solidFill>
            <a:srgbClr val="FDEBC7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/>
              <a:t>Cuanto menor el contraste de claridad y oscuridad entre las letras y el fondo, menos legible resulta el texto</a:t>
            </a:r>
          </a:p>
        </p:txBody>
      </p:sp>
    </p:spTree>
    <p:extLst>
      <p:ext uri="{BB962C8B-B14F-4D97-AF65-F5344CB8AC3E}">
        <p14:creationId xmlns:p14="http://schemas.microsoft.com/office/powerpoint/2010/main" xmlns="" val="32105078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Combinación </a:t>
            </a: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perfecta para textos </a:t>
            </a:r>
            <a:r>
              <a:rPr lang="es-E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largos</a:t>
            </a: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COMBINACIONES BÁSICAS | BLANCO Y NEGRO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325C7B75-3338-F1B0-88AE-0B0BEAA027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317" r="1151" b="8614"/>
          <a:stretch/>
        </p:blipFill>
        <p:spPr>
          <a:xfrm>
            <a:off x="3112166" y="3757622"/>
            <a:ext cx="5967663" cy="2723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546448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Adecuado para mensajes de advertencia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 la combinación que mejor se lee y se ve de lejos</a:t>
            </a:r>
          </a:p>
          <a:p>
            <a:pPr algn="just">
              <a:buClr>
                <a:srgbClr val="FAC863"/>
              </a:buClr>
              <a:buNone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COMBINACIONES BÁSICAS | AMARILLO Y NEGRO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DBD21CBE-419C-B919-994B-E92F54A4B2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73" t="6039" r="4341" b="12271"/>
          <a:stretch/>
        </p:blipFill>
        <p:spPr>
          <a:xfrm>
            <a:off x="3922294" y="4166291"/>
            <a:ext cx="4347412" cy="235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148287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Su 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utilización no es 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recomendable</a:t>
            </a: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COMBINACIONES BÁSICAS | ROJO Y BLANCO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xmlns="" id="{DE963012-8A91-6CCE-AC6B-9CF6E8663D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844" t="14419" r="4447" b="11605"/>
          <a:stretch/>
        </p:blipFill>
        <p:spPr>
          <a:xfrm>
            <a:off x="2646944" y="4730830"/>
            <a:ext cx="6898107" cy="186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285728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El 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texto multicolor resulta 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ilegible</a:t>
            </a: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COMBINACIONES BÁSICAS | MULTICOLOR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CFC6F5E5-1463-A487-7387-5CEA39177F9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920" t="16024" r="4036" b="11611"/>
          <a:stretch/>
        </p:blipFill>
        <p:spPr>
          <a:xfrm>
            <a:off x="2342145" y="4358798"/>
            <a:ext cx="7507705" cy="197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23828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Para los textos largos se recomienda alineación a la izquierda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Justificar 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es más adecuado para textos cortos</a:t>
            </a: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ALNIEACIÓN DEL TEXTO</a:t>
            </a:r>
          </a:p>
        </p:txBody>
      </p:sp>
    </p:spTree>
    <p:extLst>
      <p:ext uri="{BB962C8B-B14F-4D97-AF65-F5344CB8AC3E}">
        <p14:creationId xmlns:p14="http://schemas.microsoft.com/office/powerpoint/2010/main" xmlns="" val="35365888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Deben utilizarse solo: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Para enfatizar algunas palabras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Resaltar puntos calve dentro de la información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Resaltar alguna frase de gran </a:t>
            </a:r>
            <a:r>
              <a:rPr lang="es-E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importancia</a:t>
            </a: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NEGRITAS</a:t>
            </a:r>
          </a:p>
        </p:txBody>
      </p:sp>
    </p:spTree>
    <p:extLst>
      <p:ext uri="{BB962C8B-B14F-4D97-AF65-F5344CB8AC3E}">
        <p14:creationId xmlns:p14="http://schemas.microsoft.com/office/powerpoint/2010/main" xmlns="" val="1035929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Para hacer un color más oscuro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 reduce la intensidad del componente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 dejan los otros dos iguales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Ejemplo: el color rojo (#FF0000) se hace más oscuro así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xmlns="" id="{6E520EB7-D334-CB19-E702-5F5CD2595A7A}"/>
              </a:ext>
            </a:extLst>
          </p:cNvPr>
          <p:cNvSpPr/>
          <p:nvPr/>
        </p:nvSpPr>
        <p:spPr>
          <a:xfrm>
            <a:off x="976238" y="3834063"/>
            <a:ext cx="1865544" cy="11871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ROJO</a:t>
            </a:r>
          </a:p>
          <a:p>
            <a:pPr algn="ctr"/>
            <a:r>
              <a:rPr lang="es-ES" sz="2800" b="1" dirty="0"/>
              <a:t>#FF0000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xmlns="" id="{70D169E8-BD03-956F-DA1A-9D24BE8D55D9}"/>
              </a:ext>
            </a:extLst>
          </p:cNvPr>
          <p:cNvSpPr/>
          <p:nvPr/>
        </p:nvSpPr>
        <p:spPr>
          <a:xfrm>
            <a:off x="3069733" y="3834063"/>
            <a:ext cx="1865544" cy="1187116"/>
          </a:xfrm>
          <a:prstGeom prst="rect">
            <a:avLst/>
          </a:prstGeom>
          <a:solidFill>
            <a:srgbClr val="CC0000"/>
          </a:solidFill>
          <a:ln>
            <a:solidFill>
              <a:srgbClr val="CC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ROJO</a:t>
            </a:r>
          </a:p>
          <a:p>
            <a:pPr algn="ctr"/>
            <a:r>
              <a:rPr lang="es-ES" sz="2800" b="1" dirty="0"/>
              <a:t>#CC0000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xmlns="" id="{09DF6474-2D7C-848F-7F62-8556E72CBF7D}"/>
              </a:ext>
            </a:extLst>
          </p:cNvPr>
          <p:cNvSpPr/>
          <p:nvPr/>
        </p:nvSpPr>
        <p:spPr>
          <a:xfrm>
            <a:off x="5163228" y="3834063"/>
            <a:ext cx="1865544" cy="1187116"/>
          </a:xfrm>
          <a:prstGeom prst="rect">
            <a:avLst/>
          </a:prstGeom>
          <a:solidFill>
            <a:srgbClr val="990000"/>
          </a:solidFill>
          <a:ln>
            <a:solidFill>
              <a:srgbClr val="99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ROJO</a:t>
            </a:r>
          </a:p>
          <a:p>
            <a:pPr algn="ctr"/>
            <a:r>
              <a:rPr lang="es-ES" sz="2800" b="1" dirty="0"/>
              <a:t>#990000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xmlns="" id="{4340C19A-7A56-38D9-3BCE-CBA4CACC78FC}"/>
              </a:ext>
            </a:extLst>
          </p:cNvPr>
          <p:cNvSpPr/>
          <p:nvPr/>
        </p:nvSpPr>
        <p:spPr>
          <a:xfrm>
            <a:off x="7256723" y="3834063"/>
            <a:ext cx="1865544" cy="1187116"/>
          </a:xfrm>
          <a:prstGeom prst="rect">
            <a:avLst/>
          </a:prstGeom>
          <a:solidFill>
            <a:srgbClr val="660000"/>
          </a:solidFill>
          <a:ln>
            <a:solidFill>
              <a:srgbClr val="66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ROJO</a:t>
            </a:r>
          </a:p>
          <a:p>
            <a:pPr algn="ctr"/>
            <a:r>
              <a:rPr lang="es-ES" sz="2800" b="1" dirty="0"/>
              <a:t>#660000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xmlns="" id="{F561F23D-2998-97E8-2FD8-FBA28628E720}"/>
              </a:ext>
            </a:extLst>
          </p:cNvPr>
          <p:cNvSpPr/>
          <p:nvPr/>
        </p:nvSpPr>
        <p:spPr>
          <a:xfrm>
            <a:off x="9350218" y="3834063"/>
            <a:ext cx="1865544" cy="1187116"/>
          </a:xfrm>
          <a:prstGeom prst="rect">
            <a:avLst/>
          </a:prstGeom>
          <a:solidFill>
            <a:srgbClr val="330000"/>
          </a:solidFill>
          <a:ln>
            <a:solidFill>
              <a:srgbClr val="33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ROJO</a:t>
            </a:r>
          </a:p>
          <a:p>
            <a:pPr algn="ctr"/>
            <a:r>
              <a:rPr lang="es-ES" sz="2800" b="1" dirty="0"/>
              <a:t>#330000</a:t>
            </a:r>
          </a:p>
        </p:txBody>
      </p:sp>
    </p:spTree>
    <p:extLst>
      <p:ext uri="{BB962C8B-B14F-4D97-AF65-F5344CB8AC3E}">
        <p14:creationId xmlns:p14="http://schemas.microsoft.com/office/powerpoint/2010/main" xmlns="" val="4209313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1.3.2. TIPOGRAFÍA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 tamaño de entre 10 y 13 puntos suele ser el más adecuado para textos en 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web a 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excepción de títulos 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Las MAYÚSCULAS son más difíciles de leer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recomendable en textos largos, solo en alguna 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palabra</a:t>
            </a: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FA2306D4-C799-BB65-C34B-659DA22B59D7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TAMAÑO DE LAS FUENTES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xmlns="" id="{3A71488D-781F-F4EF-0FD6-B01E1A5B825D}"/>
              </a:ext>
            </a:extLst>
          </p:cNvPr>
          <p:cNvSpPr/>
          <p:nvPr/>
        </p:nvSpPr>
        <p:spPr>
          <a:xfrm>
            <a:off x="972790" y="326897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USO DE MAYÚSCULAS</a:t>
            </a:r>
          </a:p>
        </p:txBody>
      </p:sp>
    </p:spTree>
    <p:extLst>
      <p:ext uri="{BB962C8B-B14F-4D97-AF65-F5344CB8AC3E}">
        <p14:creationId xmlns:p14="http://schemas.microsoft.com/office/powerpoint/2010/main" xmlns="" val="28749998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1.3.3. ICONOS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060" y="1247436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None/>
            </a:pPr>
            <a:endParaRPr lang="es-ES" sz="32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Representan las acciones que se pueden hacer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 trata de mantener una relación entre el icono y lo que representa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Existen ciertos estándares por defecto. Por ejemplo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 icono del disquete sustituye a la orden guardar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 lupa a la orden buscar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 carpeta representa a los archivos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3383B446-6868-F03A-3B56-B99314458E9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744" t="14084" r="5916" b="13449"/>
          <a:stretch/>
        </p:blipFill>
        <p:spPr>
          <a:xfrm>
            <a:off x="9124337" y="4060722"/>
            <a:ext cx="530942" cy="54059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xmlns="" id="{9D172489-F977-8A4A-6202-BE8E9ED7B34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224" b="14616"/>
          <a:stretch/>
        </p:blipFill>
        <p:spPr>
          <a:xfrm>
            <a:off x="9124338" y="4678528"/>
            <a:ext cx="530942" cy="560867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xmlns="" id="{CA21E6A9-3A4F-8F53-D733-0E862F3B0A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4336" y="5316605"/>
            <a:ext cx="530941" cy="511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869339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1.3.3. ICONOS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Mejoran y favorecen la usabilidad de una página web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Hacer una utilización 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correcta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, e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s 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arriesgado innovar con el significado de ciertos iconos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06331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1.3.3. ICONOS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Deben ser 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simples</a:t>
            </a: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Acompaña los iconos con 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etiquetas</a:t>
            </a: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A0255193-3A3A-CE2E-54C6-24BFD6CACC3B}"/>
              </a:ext>
            </a:extLst>
          </p:cNvPr>
          <p:cNvSpPr/>
          <p:nvPr/>
        </p:nvSpPr>
        <p:spPr>
          <a:xfrm>
            <a:off x="954504" y="1196047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>
                <a:solidFill>
                  <a:schemeClr val="bg1"/>
                </a:solidFill>
              </a:rPr>
              <a:t>ASPECTOS A TENER EN CUENTA</a:t>
            </a:r>
          </a:p>
        </p:txBody>
      </p:sp>
    </p:spTree>
    <p:extLst>
      <p:ext uri="{BB962C8B-B14F-4D97-AF65-F5344CB8AC3E}">
        <p14:creationId xmlns:p14="http://schemas.microsoft.com/office/powerpoint/2010/main" xmlns="" val="2996915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 color tiene tres dimensiones básicas</a:t>
            </a:r>
          </a:p>
          <a:p>
            <a:pPr marL="457200" lvl="1" indent="0" algn="just">
              <a:buClr>
                <a:srgbClr val="FAC863"/>
              </a:buClr>
              <a:buNone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2071240"/>
            <a:ext cx="10282991" cy="97675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TONO</a:t>
            </a:r>
          </a:p>
          <a:p>
            <a:pPr algn="ctr"/>
            <a:r>
              <a:rPr lang="es-ES" sz="2800" b="1" dirty="0"/>
              <a:t>Propiedad que hace distintos a los colores entre sí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xmlns="" id="{CCB02894-153B-85B0-23CD-AA07C1C721EA}"/>
              </a:ext>
            </a:extLst>
          </p:cNvPr>
          <p:cNvSpPr/>
          <p:nvPr/>
        </p:nvSpPr>
        <p:spPr>
          <a:xfrm>
            <a:off x="954502" y="3216115"/>
            <a:ext cx="10282991" cy="1753897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SATURACIÓN</a:t>
            </a:r>
          </a:p>
          <a:p>
            <a:pPr algn="ctr"/>
            <a:r>
              <a:rPr lang="es-ES" sz="2800" b="1" dirty="0"/>
              <a:t>Grado de pureza de un color respecto al gris. Ej. Unos vaqueros tienen un azul menos saturado después de varios lavados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xmlns="" id="{A35FF929-0641-D7D6-1B41-1D9B6AFD1527}"/>
              </a:ext>
            </a:extLst>
          </p:cNvPr>
          <p:cNvSpPr/>
          <p:nvPr/>
        </p:nvSpPr>
        <p:spPr>
          <a:xfrm>
            <a:off x="954501" y="5138128"/>
            <a:ext cx="10282991" cy="976759"/>
          </a:xfrm>
          <a:prstGeom prst="rect">
            <a:avLst/>
          </a:prstGeom>
          <a:solidFill>
            <a:srgbClr val="FF9267"/>
          </a:solidFill>
          <a:ln>
            <a:solidFill>
              <a:srgbClr val="FF92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LUMINOSIDAD</a:t>
            </a:r>
          </a:p>
          <a:p>
            <a:pPr algn="ctr"/>
            <a:r>
              <a:rPr lang="es-ES" sz="2800" b="1" dirty="0"/>
              <a:t>Indica cómo de brillante u oscuro es un color</a:t>
            </a:r>
          </a:p>
        </p:txBody>
      </p:sp>
    </p:spTree>
    <p:extLst>
      <p:ext uri="{BB962C8B-B14F-4D97-AF65-F5344CB8AC3E}">
        <p14:creationId xmlns:p14="http://schemas.microsoft.com/office/powerpoint/2010/main" xmlns="" val="398764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Analiza el efecto que tiene el color en la percepción y conducta </a:t>
            </a: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humana</a:t>
            </a: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lvl="1" indent="0" algn="just">
              <a:buClr>
                <a:srgbClr val="FAC863"/>
              </a:buClr>
              <a:buNone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b="1" dirty="0"/>
              <a:t>LA PSICOLOGÍA DEL COLOR</a:t>
            </a:r>
          </a:p>
        </p:txBody>
      </p:sp>
    </p:spTree>
    <p:extLst>
      <p:ext uri="{BB962C8B-B14F-4D97-AF65-F5344CB8AC3E}">
        <p14:creationId xmlns:p14="http://schemas.microsoft.com/office/powerpoint/2010/main" xmlns="" val="3009675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60904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Color utilizado por muchas tecnológicas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 asocia con el progreso, protección y tranquilidad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Ideal para empresas de seguridad, bancos…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lvl="1" indent="0" algn="just">
              <a:buClr>
                <a:srgbClr val="FAC863"/>
              </a:buClr>
              <a:buNone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AZUL</a:t>
            </a:r>
          </a:p>
        </p:txBody>
      </p:sp>
      <p:pic>
        <p:nvPicPr>
          <p:cNvPr id="1028" name="Picture 4" descr="Logotipo de la marca de Microsoft, software de computadora, Microsoft, azul,  ángulo, texto png | PNGWing">
            <a:extLst>
              <a:ext uri="{FF2B5EF4-FFF2-40B4-BE49-F238E27FC236}">
                <a16:creationId xmlns:a16="http://schemas.microsoft.com/office/drawing/2014/main" xmlns="" id="{3E737D02-FEF5-8EED-1797-F233678041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2723" t="329" r="22907" b="21513"/>
          <a:stretch/>
        </p:blipFill>
        <p:spPr bwMode="auto">
          <a:xfrm>
            <a:off x="2609457" y="4422215"/>
            <a:ext cx="2251301" cy="2251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BM | Wiki Apple | Fandom">
            <a:extLst>
              <a:ext uri="{FF2B5EF4-FFF2-40B4-BE49-F238E27FC236}">
                <a16:creationId xmlns:a16="http://schemas.microsoft.com/office/drawing/2014/main" xmlns="" id="{6C0CAA00-6AAA-91DD-1043-8FD9585E0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768641" y="4139431"/>
            <a:ext cx="3455570" cy="2534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28403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Bueno </a:t>
            </a: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para temas de salud, tecnología, medicina, ciencia, política y servicios públicos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no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Algunas tonalidades (las más oscuras) pueden resultar frías o poco atractivas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Puede reducir el apetito. Cuidado si la página es de comida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lvl="1" indent="0" algn="just">
              <a:buClr>
                <a:srgbClr val="FAC863"/>
              </a:buClr>
              <a:buNone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AZUL</a:t>
            </a:r>
          </a:p>
        </p:txBody>
      </p:sp>
    </p:spTree>
    <p:extLst>
      <p:ext uri="{BB962C8B-B14F-4D97-AF65-F5344CB8AC3E}">
        <p14:creationId xmlns:p14="http://schemas.microsoft.com/office/powerpoint/2010/main" xmlns="" val="4212525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 </a:t>
            </a: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asocia a la libertad, razón por la que Google lo eligió para Android, basado en código abierto</a:t>
            </a: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457200" lvl="1" indent="0" algn="just">
              <a:buClr>
                <a:srgbClr val="FAC863"/>
              </a:buClr>
              <a:buNone/>
            </a:pPr>
            <a:endParaRPr lang="es-E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accent6">
                    <a:lumMod val="75000"/>
                  </a:schemeClr>
                </a:solidFill>
              </a:rPr>
              <a:t>VERDE</a:t>
            </a:r>
          </a:p>
        </p:txBody>
      </p:sp>
      <p:pic>
        <p:nvPicPr>
          <p:cNvPr id="2050" name="Picture 2" descr="Programador para dispositivos móviles con Android - Formación - Consultoría  e Integración de Sistemas">
            <a:extLst>
              <a:ext uri="{FF2B5EF4-FFF2-40B4-BE49-F238E27FC236}">
                <a16:creationId xmlns:a16="http://schemas.microsoft.com/office/drawing/2014/main" xmlns="" id="{78428F6E-DA17-C08A-F1B0-58DA257D8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275347" y="4317975"/>
            <a:ext cx="2496087" cy="2324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berdrola Comunica (@IberdrolaComm) / X">
            <a:extLst>
              <a:ext uri="{FF2B5EF4-FFF2-40B4-BE49-F238E27FC236}">
                <a16:creationId xmlns:a16="http://schemas.microsoft.com/office/drawing/2014/main" xmlns="" id="{9622E134-587F-36B8-D9E3-61C3ABAB9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920811" y="4647077"/>
            <a:ext cx="1995843" cy="1995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317307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xmlns="" id="{1D73C4D7-207C-E10B-4829-5C09D4412107}"/>
              </a:ext>
            </a:extLst>
          </p:cNvPr>
          <p:cNvSpPr/>
          <p:nvPr/>
        </p:nvSpPr>
        <p:spPr>
          <a:xfrm>
            <a:off x="540774" y="21484"/>
            <a:ext cx="11110452" cy="924232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sz="3600" b="1" dirty="0"/>
              <a:t>1.3.1. COLOR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xmlns="" id="{BDFCC7F9-5BAA-181A-19AC-0D7DE03599C5}"/>
              </a:ext>
            </a:extLst>
          </p:cNvPr>
          <p:cNvSpPr/>
          <p:nvPr/>
        </p:nvSpPr>
        <p:spPr>
          <a:xfrm>
            <a:off x="540774" y="629150"/>
            <a:ext cx="11110451" cy="316566"/>
          </a:xfrm>
          <a:prstGeom prst="rect">
            <a:avLst/>
          </a:prstGeom>
          <a:solidFill>
            <a:srgbClr val="95BBBA"/>
          </a:solidFill>
          <a:ln>
            <a:solidFill>
              <a:srgbClr val="95BBB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UNIDAD DIDÁCTICA 1 | PLANIFICACIÓN DE INTERFACES GRÁFICAS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xmlns="" id="{1530C2DB-61A1-6E39-9858-627C5BE8ADAE}"/>
              </a:ext>
            </a:extLst>
          </p:cNvPr>
          <p:cNvCxnSpPr/>
          <p:nvPr/>
        </p:nvCxnSpPr>
        <p:spPr>
          <a:xfrm>
            <a:off x="4053247" y="588380"/>
            <a:ext cx="408550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xmlns="" id="{E10B0320-70D2-0FDF-1573-F0F50B6B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772" y="1512612"/>
            <a:ext cx="11110452" cy="5144862"/>
          </a:xfrm>
        </p:spPr>
        <p:txBody>
          <a:bodyPr>
            <a:normAutofit/>
          </a:bodyPr>
          <a:lstStyle/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endParaRPr lang="es-E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Se </a:t>
            </a: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utiliza para crear un efecto relajante o de calma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Representar nuevos comienzos, naturaleza o bienestar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Perfecto para web de turismo, viajes…</a:t>
            </a:r>
          </a:p>
          <a:p>
            <a:pPr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¿Cuándo no utilizarlo?</a:t>
            </a:r>
          </a:p>
          <a:p>
            <a:pPr lvl="1" algn="just">
              <a:buClr>
                <a:srgbClr val="FAC863"/>
              </a:buClr>
              <a:buFont typeface="Wingdings" panose="05000000000000000000" pitchFamily="2" charset="2"/>
              <a:buChar char="§"/>
            </a:pP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Menos apropiado para bienes de lujo, tecnología o contenido dedicado a adolescentes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xmlns="" id="{EC183C63-F486-7ABC-23FA-66258A95956E}"/>
              </a:ext>
            </a:extLst>
          </p:cNvPr>
          <p:cNvSpPr/>
          <p:nvPr/>
        </p:nvSpPr>
        <p:spPr>
          <a:xfrm>
            <a:off x="954502" y="1512612"/>
            <a:ext cx="10282991" cy="770349"/>
          </a:xfrm>
          <a:prstGeom prst="rect">
            <a:avLst/>
          </a:prstGeom>
          <a:solidFill>
            <a:srgbClr val="FAC863"/>
          </a:solidFill>
          <a:ln>
            <a:solidFill>
              <a:srgbClr val="FAC86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200" b="1" dirty="0"/>
              <a:t>LA PSICOLOGÍA DEL COLOR | </a:t>
            </a:r>
            <a:r>
              <a:rPr lang="es-ES" sz="3200" b="1" dirty="0">
                <a:solidFill>
                  <a:schemeClr val="accent6">
                    <a:lumMod val="75000"/>
                  </a:schemeClr>
                </a:solidFill>
              </a:rPr>
              <a:t>VERDE</a:t>
            </a:r>
          </a:p>
        </p:txBody>
      </p:sp>
    </p:spTree>
    <p:extLst>
      <p:ext uri="{BB962C8B-B14F-4D97-AF65-F5344CB8AC3E}">
        <p14:creationId xmlns:p14="http://schemas.microsoft.com/office/powerpoint/2010/main" xmlns="" val="401442023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B9FCB9FD42C9C4D9E59022EC6921C8B" ma:contentTypeVersion="4" ma:contentTypeDescription="Crear nuevo documento." ma:contentTypeScope="" ma:versionID="52960cb5c01e5196a283de925ee40fd9">
  <xsd:schema xmlns:xsd="http://www.w3.org/2001/XMLSchema" xmlns:xs="http://www.w3.org/2001/XMLSchema" xmlns:p="http://schemas.microsoft.com/office/2006/metadata/properties" xmlns:ns2="76461d1a-8317-459c-b16b-13d61fba69fe" targetNamespace="http://schemas.microsoft.com/office/2006/metadata/properties" ma:root="true" ma:fieldsID="595ab244a9ccce9fadd565222997c6b2" ns2:_="">
    <xsd:import namespace="76461d1a-8317-459c-b16b-13d61fba69f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461d1a-8317-459c-b16b-13d61fba69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0221351-1091-4B9A-ADB8-0D1879EA85F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F742357-8EE4-40B7-994F-45FB7F60871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6B9D210-C7B5-400E-BF45-0ED88079DC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461d1a-8317-459c-b16b-13d61fba69f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2428</TotalTime>
  <Words>1617</Words>
  <Application>Microsoft Office PowerPoint</Application>
  <PresentationFormat>Personalizado</PresentationFormat>
  <Paragraphs>316</Paragraphs>
  <Slides>33</Slides>
  <Notes>32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33</vt:i4>
      </vt:variant>
    </vt:vector>
  </HeadingPairs>
  <TitlesOfParts>
    <vt:vector size="34" baseType="lpstr">
      <vt:lpstr>Tema de Office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  <vt:lpstr>Diapositiva 12</vt:lpstr>
      <vt:lpstr>Diapositiva 13</vt:lpstr>
      <vt:lpstr>Diapositiva 14</vt:lpstr>
      <vt:lpstr>Diapositiva 15</vt:lpstr>
      <vt:lpstr>Diapositiva 16</vt:lpstr>
      <vt:lpstr>Diapositiva 17</vt:lpstr>
      <vt:lpstr>Diapositiva 18</vt:lpstr>
      <vt:lpstr>Diapositiva 19</vt:lpstr>
      <vt:lpstr>Diapositiva 20</vt:lpstr>
      <vt:lpstr>Diapositiva 21</vt:lpstr>
      <vt:lpstr>Diapositiva 22</vt:lpstr>
      <vt:lpstr>Diapositiva 23</vt:lpstr>
      <vt:lpstr>Diapositiva 24</vt:lpstr>
      <vt:lpstr>Diapositiva 25</vt:lpstr>
      <vt:lpstr>Diapositiva 26</vt:lpstr>
      <vt:lpstr>Diapositiva 27</vt:lpstr>
      <vt:lpstr>Diapositiva 28</vt:lpstr>
      <vt:lpstr>Diapositiva 29</vt:lpstr>
      <vt:lpstr>Diapositiva 30</vt:lpstr>
      <vt:lpstr>Diapositiva 31</vt:lpstr>
      <vt:lpstr>Diapositiva 32</vt:lpstr>
      <vt:lpstr>Diapositiva 33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Felipe Moreno Díaz</dc:creator>
  <cp:lastModifiedBy>34689</cp:lastModifiedBy>
  <cp:revision>17</cp:revision>
  <dcterms:created xsi:type="dcterms:W3CDTF">2024-09-11T10:51:13Z</dcterms:created>
  <dcterms:modified xsi:type="dcterms:W3CDTF">2024-10-17T10:32:31Z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0x0101004B9FCB9FD42C9C4D9E59022EC6921C8B</vt:lpwstr>
  </property>
</Properties>
</file>

<file path=docProps/thumbnail.jpeg>
</file>